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5FA572-7F66-472F-9C93-9DCCD2DFA1E2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83ABD3-A2D9-40F6-ADA1-0D296A218F4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DO: Say, “This triangle is found on pg. 15 of Guidelines”. </a:t>
            </a:r>
            <a:r>
              <a:rPr lang="en-US" smtClean="0">
                <a:latin typeface="Arial" pitchFamily="34" charset="0"/>
              </a:rPr>
              <a:t>Have participants find that page and refer to the bookmark on the left side which provides additional details.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5E7AE-2020-4339-9A2B-98E95E1076F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C054-E022-4446-B165-C6A446EC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5E7AE-2020-4339-9A2B-98E95E1076F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C054-E022-4446-B165-C6A446EC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5E7AE-2020-4339-9A2B-98E95E1076F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C054-E022-4446-B165-C6A446EC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5E7AE-2020-4339-9A2B-98E95E1076F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C054-E022-4446-B165-C6A446EC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5E7AE-2020-4339-9A2B-98E95E1076F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C054-E022-4446-B165-C6A446EC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5E7AE-2020-4339-9A2B-98E95E1076F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C054-E022-4446-B165-C6A446EC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5E7AE-2020-4339-9A2B-98E95E1076F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C054-E022-4446-B165-C6A446EC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5E7AE-2020-4339-9A2B-98E95E1076F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C054-E022-4446-B165-C6A446EC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5E7AE-2020-4339-9A2B-98E95E1076F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C054-E022-4446-B165-C6A446EC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5E7AE-2020-4339-9A2B-98E95E1076F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C054-E022-4446-B165-C6A446EC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5E7AE-2020-4339-9A2B-98E95E1076F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2C054-E022-4446-B165-C6A446EC3D9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5E7AE-2020-4339-9A2B-98E95E1076FB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D2C054-E022-4446-B165-C6A446EC3D9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AutoShape 2"/>
          <p:cNvSpPr>
            <a:spLocks noChangeArrowheads="1"/>
          </p:cNvSpPr>
          <p:nvPr/>
        </p:nvSpPr>
        <p:spPr bwMode="auto">
          <a:xfrm>
            <a:off x="2743200" y="830263"/>
            <a:ext cx="6300788" cy="5113337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6563" name="AutoShape 9"/>
          <p:cNvSpPr>
            <a:spLocks noChangeArrowheads="1"/>
          </p:cNvSpPr>
          <p:nvPr/>
        </p:nvSpPr>
        <p:spPr bwMode="auto">
          <a:xfrm rot="-3510465">
            <a:off x="1805781" y="2948782"/>
            <a:ext cx="4670425" cy="417512"/>
          </a:xfrm>
          <a:prstGeom prst="leftRightArrow">
            <a:avLst>
              <a:gd name="adj1" fmla="val 50000"/>
              <a:gd name="adj2" fmla="val 223727"/>
            </a:avLst>
          </a:prstGeom>
          <a:solidFill>
            <a:srgbClr val="1F497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/>
            <a:endParaRPr lang="en-US" sz="180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4876800" y="1676400"/>
            <a:ext cx="1982788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1000" b="1" dirty="0">
                <a:solidFill>
                  <a:schemeClr val="tx1"/>
                </a:solidFill>
                <a:latin typeface="+mn-lt"/>
              </a:rPr>
              <a:t>Tier 3:</a:t>
            </a:r>
            <a:endParaRPr lang="en-US" sz="800" b="1" dirty="0">
              <a:solidFill>
                <a:schemeClr val="tx1"/>
              </a:solidFill>
              <a:latin typeface="+mn-lt"/>
            </a:endParaRPr>
          </a:p>
          <a:p>
            <a:pPr marL="406400" lvl="1" indent="-114300">
              <a:buFont typeface="Wingdings" pitchFamily="2" charset="2"/>
              <a:buChar char="§"/>
              <a:defRPr/>
            </a:pPr>
            <a:r>
              <a:rPr lang="en-US" sz="1000" dirty="0">
                <a:solidFill>
                  <a:schemeClr val="tx1"/>
                </a:solidFill>
                <a:latin typeface="+mn-lt"/>
              </a:rPr>
              <a:t>Supplemental  Small Group Instruction/Intervention Period for </a:t>
            </a:r>
          </a:p>
          <a:p>
            <a:pPr marL="406400" lvl="1" indent="-114300">
              <a:buFont typeface="Wingdings" pitchFamily="2" charset="2"/>
              <a:buChar char="§"/>
              <a:defRPr/>
            </a:pPr>
            <a:r>
              <a:rPr lang="en-US" sz="1000" dirty="0">
                <a:solidFill>
                  <a:schemeClr val="tx1"/>
                </a:solidFill>
                <a:latin typeface="+mn-lt"/>
              </a:rPr>
              <a:t>a </a:t>
            </a:r>
            <a:r>
              <a:rPr lang="en-US" sz="1000" b="1" dirty="0">
                <a:solidFill>
                  <a:schemeClr val="tx1"/>
                </a:solidFill>
                <a:latin typeface="+mn-lt"/>
              </a:rPr>
              <a:t>FEW</a:t>
            </a:r>
            <a:r>
              <a:rPr lang="en-US" sz="1000" dirty="0">
                <a:solidFill>
                  <a:schemeClr val="tx1"/>
                </a:solidFill>
                <a:latin typeface="+mn-lt"/>
              </a:rPr>
              <a:t> Students (</a:t>
            </a:r>
            <a:r>
              <a:rPr lang="en-US" sz="1000" b="1" dirty="0">
                <a:solidFill>
                  <a:schemeClr val="tx1"/>
                </a:solidFill>
                <a:latin typeface="+mn-lt"/>
              </a:rPr>
              <a:t>5-10%) </a:t>
            </a:r>
            <a:endParaRPr lang="en-US" sz="1000" dirty="0">
              <a:solidFill>
                <a:schemeClr val="tx1"/>
              </a:solidFill>
              <a:latin typeface="+mn-lt"/>
            </a:endParaRPr>
          </a:p>
          <a:p>
            <a:pPr marL="406400" lvl="1" indent="-114300">
              <a:buFont typeface="Wingdings" pitchFamily="2" charset="2"/>
              <a:buChar char="§"/>
              <a:defRPr/>
            </a:pPr>
            <a:r>
              <a:rPr lang="en-US" sz="1000" dirty="0">
                <a:solidFill>
                  <a:schemeClr val="tx1"/>
                </a:solidFill>
                <a:latin typeface="+mn-lt"/>
              </a:rPr>
              <a:t>Daily for an extended period of time</a:t>
            </a:r>
          </a:p>
          <a:p>
            <a:pPr marL="406400" lvl="1" indent="-114300">
              <a:buFont typeface="Wingdings" pitchFamily="2" charset="2"/>
              <a:buChar char="§"/>
              <a:defRPr/>
            </a:pPr>
            <a:r>
              <a:rPr lang="en-US" sz="1000" b="1" dirty="0">
                <a:solidFill>
                  <a:schemeClr val="tx1"/>
                </a:solidFill>
                <a:latin typeface="+mn-lt"/>
              </a:rPr>
              <a:t>Instructional Focus: </a:t>
            </a:r>
          </a:p>
          <a:p>
            <a:pPr marL="406400" lvl="1" indent="-114300">
              <a:buFont typeface="Wingdings" pitchFamily="2" charset="2"/>
              <a:buNone/>
              <a:defRPr/>
            </a:pPr>
            <a:r>
              <a:rPr lang="en-US" sz="1000" dirty="0">
                <a:solidFill>
                  <a:schemeClr val="tx1"/>
                </a:solidFill>
                <a:latin typeface="+mn-lt"/>
              </a:rPr>
              <a:t>	Basic Skill Deficiencies</a:t>
            </a:r>
            <a:endParaRPr lang="en-US" sz="1000" b="1" dirty="0">
              <a:solidFill>
                <a:schemeClr val="tx1"/>
              </a:solidFill>
              <a:latin typeface="+mn-lt"/>
            </a:endParaRPr>
          </a:p>
          <a:p>
            <a:pPr>
              <a:defRPr/>
            </a:pPr>
            <a:endParaRPr lang="en-US" sz="1000" dirty="0">
              <a:solidFill>
                <a:schemeClr val="tx1"/>
              </a:solidFill>
              <a:latin typeface="Times New Roman" pitchFamily="18" charset="0"/>
            </a:endParaRPr>
          </a:p>
          <a:p>
            <a:pPr algn="ctr">
              <a:defRPr/>
            </a:pPr>
            <a:endParaRPr lang="en-US" sz="1000" dirty="0">
              <a:solidFill>
                <a:schemeClr val="tx1"/>
              </a:solidFill>
              <a:latin typeface="Times New Roman" pitchFamily="18" charset="0"/>
            </a:endParaRPr>
          </a:p>
          <a:p>
            <a:pPr algn="ctr">
              <a:defRPr/>
            </a:pPr>
            <a:endParaRPr lang="en-US" sz="800" dirty="0">
              <a:solidFill>
                <a:schemeClr val="tx1"/>
              </a:solidFill>
              <a:latin typeface="Times New Roman" pitchFamily="18" charset="0"/>
            </a:endParaRPr>
          </a:p>
          <a:p>
            <a:pPr>
              <a:defRPr/>
            </a:pPr>
            <a:endParaRPr lang="en-US" sz="1800" dirty="0">
              <a:solidFill>
                <a:schemeClr val="tx1"/>
              </a:solidFill>
              <a:latin typeface="Arial" pitchFamily="34" charset="0"/>
            </a:endParaRP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733800" y="3306763"/>
            <a:ext cx="4343400" cy="1330325"/>
            <a:chOff x="7427" y="6375"/>
            <a:chExt cx="5514" cy="1590"/>
          </a:xfrm>
        </p:grpSpPr>
        <p:sp>
          <p:nvSpPr>
            <p:cNvPr id="66572" name="Line 7"/>
            <p:cNvSpPr>
              <a:spLocks noChangeShapeType="1"/>
            </p:cNvSpPr>
            <p:nvPr/>
          </p:nvSpPr>
          <p:spPr bwMode="auto">
            <a:xfrm>
              <a:off x="8394" y="6375"/>
              <a:ext cx="358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573" name="Line 8"/>
            <p:cNvSpPr>
              <a:spLocks noChangeShapeType="1"/>
            </p:cNvSpPr>
            <p:nvPr/>
          </p:nvSpPr>
          <p:spPr bwMode="auto">
            <a:xfrm>
              <a:off x="7427" y="7965"/>
              <a:ext cx="5514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65543" name="Text Box 9"/>
          <p:cNvSpPr txBox="1">
            <a:spLocks noChangeArrowheads="1"/>
          </p:cNvSpPr>
          <p:nvPr/>
        </p:nvSpPr>
        <p:spPr bwMode="auto">
          <a:xfrm>
            <a:off x="4267200" y="3352800"/>
            <a:ext cx="3127375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defTabSz="114300">
              <a:tabLst>
                <a:tab pos="457200" algn="l"/>
              </a:tabLst>
              <a:defRPr/>
            </a:pPr>
            <a:r>
              <a:rPr lang="en-US" sz="1000" b="1" dirty="0">
                <a:solidFill>
                  <a:schemeClr val="tx1"/>
                </a:solidFill>
                <a:latin typeface="+mn-lt"/>
              </a:rPr>
              <a:t>Tier 2:</a:t>
            </a:r>
          </a:p>
          <a:p>
            <a:pPr defTabSz="114300">
              <a:buFont typeface="Wingdings" pitchFamily="2" charset="2"/>
              <a:buChar char="§"/>
              <a:tabLst>
                <a:tab pos="457200" algn="l"/>
              </a:tabLst>
              <a:defRPr/>
            </a:pPr>
            <a:r>
              <a:rPr lang="en-US" sz="1000" dirty="0">
                <a:solidFill>
                  <a:schemeClr val="tx1"/>
                </a:solidFill>
                <a:latin typeface="+mn-lt"/>
              </a:rPr>
              <a:t>Supplemental Instruction/ Intervention Period for </a:t>
            </a:r>
            <a:r>
              <a:rPr lang="en-US" sz="1000" b="1" dirty="0">
                <a:solidFill>
                  <a:schemeClr val="tx1"/>
                </a:solidFill>
                <a:latin typeface="+mn-lt"/>
              </a:rPr>
              <a:t>SOME </a:t>
            </a:r>
            <a:r>
              <a:rPr lang="en-US" sz="1000" dirty="0">
                <a:solidFill>
                  <a:schemeClr val="tx1"/>
                </a:solidFill>
                <a:latin typeface="+mn-lt"/>
              </a:rPr>
              <a:t>Students (15-20%)</a:t>
            </a:r>
          </a:p>
          <a:p>
            <a:pPr defTabSz="114300">
              <a:buFont typeface="Symbol" pitchFamily="18" charset="2"/>
              <a:buChar char="·"/>
              <a:tabLst>
                <a:tab pos="457200" algn="l"/>
              </a:tabLst>
              <a:defRPr/>
            </a:pPr>
            <a:r>
              <a:rPr lang="en-US" sz="1000" dirty="0">
                <a:solidFill>
                  <a:schemeClr val="tx1"/>
                </a:solidFill>
                <a:latin typeface="+mn-lt"/>
              </a:rPr>
              <a:t>3-5 times per week or cycle</a:t>
            </a:r>
          </a:p>
          <a:p>
            <a:pPr defTabSz="114300">
              <a:buFont typeface="Symbol" pitchFamily="18" charset="2"/>
              <a:buChar char="·"/>
              <a:tabLst>
                <a:tab pos="457200" algn="l"/>
              </a:tabLst>
              <a:defRPr/>
            </a:pPr>
            <a:r>
              <a:rPr lang="en-US" sz="1000" dirty="0">
                <a:solidFill>
                  <a:schemeClr val="tx1"/>
                </a:solidFill>
                <a:latin typeface="+mn-lt"/>
              </a:rPr>
              <a:t>Lower class size</a:t>
            </a:r>
          </a:p>
          <a:p>
            <a:pPr defTabSz="114300">
              <a:buFont typeface="Symbol" pitchFamily="18" charset="2"/>
              <a:buChar char="·"/>
              <a:tabLst>
                <a:tab pos="457200" algn="l"/>
              </a:tabLst>
              <a:defRPr/>
            </a:pPr>
            <a:r>
              <a:rPr lang="en-US" sz="1000" b="1" dirty="0">
                <a:solidFill>
                  <a:schemeClr val="tx1"/>
                </a:solidFill>
                <a:latin typeface="+mn-lt"/>
              </a:rPr>
              <a:t>Instructional Focus</a:t>
            </a:r>
            <a:r>
              <a:rPr lang="en-US" sz="1000" dirty="0">
                <a:solidFill>
                  <a:schemeClr val="tx1"/>
                </a:solidFill>
                <a:latin typeface="+mn-lt"/>
              </a:rPr>
              <a:t>: Extended core instruction in subject area content and/or targeted instruction/intervention</a:t>
            </a:r>
          </a:p>
        </p:txBody>
      </p:sp>
      <p:sp>
        <p:nvSpPr>
          <p:cNvPr id="65544" name="Text Box 10"/>
          <p:cNvSpPr txBox="1">
            <a:spLocks noChangeArrowheads="1"/>
          </p:cNvSpPr>
          <p:nvPr/>
        </p:nvSpPr>
        <p:spPr bwMode="auto">
          <a:xfrm>
            <a:off x="3505200" y="4800600"/>
            <a:ext cx="4794250" cy="120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1000" b="1" dirty="0">
                <a:solidFill>
                  <a:schemeClr val="tx1"/>
                </a:solidFill>
                <a:latin typeface="+mn-lt"/>
              </a:rPr>
              <a:t>Tier I: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1000" dirty="0">
                <a:solidFill>
                  <a:schemeClr val="tx1"/>
                </a:solidFill>
                <a:latin typeface="+mn-lt"/>
              </a:rPr>
              <a:t>High Quality Standards-Aligned Core Instruction for </a:t>
            </a:r>
            <a:r>
              <a:rPr lang="en-US" sz="1000" b="1" dirty="0">
                <a:solidFill>
                  <a:schemeClr val="tx1"/>
                </a:solidFill>
                <a:latin typeface="+mn-lt"/>
              </a:rPr>
              <a:t>ALL</a:t>
            </a:r>
            <a:r>
              <a:rPr lang="en-US" sz="1000" dirty="0">
                <a:solidFill>
                  <a:schemeClr val="tx1"/>
                </a:solidFill>
                <a:latin typeface="+mn-lt"/>
              </a:rPr>
              <a:t> students (100%)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1000" dirty="0">
                <a:solidFill>
                  <a:schemeClr val="tx1"/>
                </a:solidFill>
                <a:latin typeface="+mn-lt"/>
              </a:rPr>
              <a:t>English and Math Courses aligned to PA/Common Core standards and Keystones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1000" dirty="0">
                <a:solidFill>
                  <a:schemeClr val="tx1"/>
                </a:solidFill>
                <a:latin typeface="+mn-lt"/>
              </a:rPr>
              <a:t>ESL Core Instruction aligning ELP and Content Standards </a:t>
            </a:r>
          </a:p>
          <a:p>
            <a:pPr>
              <a:buFont typeface="Wingdings" pitchFamily="2" charset="2"/>
              <a:buChar char="§"/>
              <a:defRPr/>
            </a:pPr>
            <a:r>
              <a:rPr lang="en-US" sz="1000" dirty="0">
                <a:solidFill>
                  <a:schemeClr val="tx1"/>
                </a:solidFill>
                <a:latin typeface="+mn-lt"/>
              </a:rPr>
              <a:t>Content literacy focus within all courses &amp; use of evidenced-based strategies  </a:t>
            </a:r>
          </a:p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  <a:latin typeface="+mn-lt"/>
              </a:rPr>
              <a:t>Instructional Focus: </a:t>
            </a:r>
            <a:r>
              <a:rPr lang="en-US" sz="1000" dirty="0">
                <a:solidFill>
                  <a:schemeClr val="tx1"/>
                </a:solidFill>
              </a:rPr>
              <a:t>Subject Area Content (e.g., 9th grade Algebra I &amp;</a:t>
            </a:r>
          </a:p>
          <a:p>
            <a:pPr algn="ctr">
              <a:defRPr/>
            </a:pPr>
            <a:r>
              <a:rPr lang="en-US" sz="1000" dirty="0">
                <a:solidFill>
                  <a:schemeClr val="tx1"/>
                </a:solidFill>
              </a:rPr>
              <a:t>9th grade English Composition)</a:t>
            </a:r>
          </a:p>
          <a:p>
            <a:pPr>
              <a:buFont typeface="Wingdings" pitchFamily="2" charset="2"/>
              <a:buChar char="§"/>
              <a:defRPr/>
            </a:pPr>
            <a:endParaRPr lang="en-US" sz="1000" dirty="0">
              <a:solidFill>
                <a:schemeClr val="tx1"/>
              </a:solidFill>
              <a:latin typeface="+mn-lt"/>
            </a:endParaRPr>
          </a:p>
          <a:p>
            <a:pPr algn="ctr">
              <a:defRPr/>
            </a:pPr>
            <a:endParaRPr lang="en-US" sz="1000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6568" name="Rectangle 12"/>
          <p:cNvSpPr>
            <a:spLocks noChangeArrowheads="1"/>
          </p:cNvSpPr>
          <p:nvPr/>
        </p:nvSpPr>
        <p:spPr bwMode="auto">
          <a:xfrm>
            <a:off x="152400" y="76200"/>
            <a:ext cx="8839200" cy="609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Pennsylvania’s Secondary RtII Framework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22A3F6A-DF4D-4276-A80B-07EE8FEC9928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5549" name="Rectangle 13"/>
          <p:cNvSpPr>
            <a:spLocks noChangeArrowheads="1"/>
          </p:cNvSpPr>
          <p:nvPr/>
        </p:nvSpPr>
        <p:spPr bwMode="auto">
          <a:xfrm>
            <a:off x="152400" y="757238"/>
            <a:ext cx="2590800" cy="5948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r>
              <a:rPr lang="en-US" sz="1050" b="1" i="1" dirty="0">
                <a:latin typeface="+mn-lt"/>
                <a:ea typeface="Times New Roman" pitchFamily="18" charset="0"/>
              </a:rPr>
              <a:t>Examples of Relevant Data</a:t>
            </a:r>
            <a:endParaRPr lang="en-US" sz="1050" dirty="0">
              <a:latin typeface="+mn-lt"/>
            </a:endParaRPr>
          </a:p>
          <a:p>
            <a:pPr eaLnBrk="0" hangingPunct="0">
              <a:defRPr/>
            </a:pPr>
            <a:r>
              <a:rPr lang="en-US" sz="1050" b="1" i="1" dirty="0">
                <a:latin typeface="+mn-lt"/>
                <a:ea typeface="Times New Roman" pitchFamily="18" charset="0"/>
              </a:rPr>
              <a:t>Current/Projected  Academic Performance Data:</a:t>
            </a:r>
            <a:endParaRPr lang="en-US" sz="105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*PVAAS Projections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*Performance: PA Keystone exams</a:t>
            </a:r>
          </a:p>
          <a:p>
            <a:pPr eaLnBrk="0" hangingPunct="0">
              <a:defRPr/>
            </a:pPr>
            <a:r>
              <a:rPr lang="en-US" sz="1000" i="1" dirty="0">
                <a:ea typeface="Times New Roman" pitchFamily="18" charset="0"/>
              </a:rPr>
              <a:t>*ACCESS for ELLs Data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*Performance: Classroom Diagnostic Tools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*4Sight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*Common Summative Assessments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*STAR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*Formal instruments or informal observations used to inform instruction and enhance student learning outcomes. 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*Individually and/or group administered diagnostic measures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50" b="1" i="1" dirty="0">
                <a:latin typeface="+mn-lt"/>
                <a:ea typeface="Times New Roman" pitchFamily="18" charset="0"/>
              </a:rPr>
              <a:t>Existing Data (Use to establish career and college risk and readiness)</a:t>
            </a:r>
            <a:endParaRPr lang="en-US" sz="105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*PSSA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 End of Year (EOY) Failing Grades in core subjects as early as 4</a:t>
            </a:r>
            <a:r>
              <a:rPr lang="en-US" sz="1000" i="1" baseline="30000" dirty="0">
                <a:latin typeface="+mn-lt"/>
                <a:ea typeface="Times New Roman" pitchFamily="18" charset="0"/>
              </a:rPr>
              <a:t>th</a:t>
            </a:r>
            <a:r>
              <a:rPr lang="en-US" sz="1000" i="1" dirty="0">
                <a:latin typeface="+mn-lt"/>
                <a:ea typeface="Times New Roman" pitchFamily="18" charset="0"/>
              </a:rPr>
              <a:t> grade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*Failing Grades in beginning and end of 9</a:t>
            </a:r>
            <a:r>
              <a:rPr lang="en-US" sz="1000" i="1" baseline="30000" dirty="0">
                <a:latin typeface="+mn-lt"/>
                <a:ea typeface="Times New Roman" pitchFamily="18" charset="0"/>
              </a:rPr>
              <a:t>th</a:t>
            </a:r>
            <a:r>
              <a:rPr lang="en-US" sz="1000" i="1" dirty="0">
                <a:latin typeface="+mn-lt"/>
                <a:ea typeface="Times New Roman" pitchFamily="18" charset="0"/>
              </a:rPr>
              <a:t> grade fall semester courses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*Earning Fewer than 2 credits; lack of promotion to 10</a:t>
            </a:r>
            <a:r>
              <a:rPr lang="en-US" sz="1000" i="1" baseline="30000" dirty="0">
                <a:latin typeface="+mn-lt"/>
                <a:ea typeface="Times New Roman" pitchFamily="18" charset="0"/>
              </a:rPr>
              <a:t>th</a:t>
            </a:r>
            <a:r>
              <a:rPr lang="en-US" sz="1000" i="1" dirty="0">
                <a:latin typeface="+mn-lt"/>
                <a:ea typeface="Times New Roman" pitchFamily="18" charset="0"/>
              </a:rPr>
              <a:t> grade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 &lt;70-80% Attendance (5 weeks or more of missed school)(&gt;10 days in first month of 9</a:t>
            </a:r>
            <a:r>
              <a:rPr lang="en-US" sz="1000" i="1" baseline="30000" dirty="0">
                <a:latin typeface="+mn-lt"/>
                <a:ea typeface="Times New Roman" pitchFamily="18" charset="0"/>
              </a:rPr>
              <a:t>th</a:t>
            </a:r>
            <a:r>
              <a:rPr lang="en-US" sz="1000" i="1" dirty="0">
                <a:latin typeface="+mn-lt"/>
                <a:ea typeface="Times New Roman" pitchFamily="18" charset="0"/>
              </a:rPr>
              <a:t> grade)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*Mobility between 8</a:t>
            </a:r>
            <a:r>
              <a:rPr lang="en-US" sz="1000" i="1" baseline="30000" dirty="0">
                <a:latin typeface="+mn-lt"/>
                <a:ea typeface="Times New Roman" pitchFamily="18" charset="0"/>
              </a:rPr>
              <a:t>th</a:t>
            </a:r>
            <a:r>
              <a:rPr lang="en-US" sz="1000" i="1" dirty="0">
                <a:latin typeface="+mn-lt"/>
                <a:ea typeface="Times New Roman" pitchFamily="18" charset="0"/>
              </a:rPr>
              <a:t> and 10</a:t>
            </a:r>
            <a:r>
              <a:rPr lang="en-US" sz="1000" i="1" baseline="30000" dirty="0">
                <a:latin typeface="+mn-lt"/>
                <a:ea typeface="Times New Roman" pitchFamily="18" charset="0"/>
              </a:rPr>
              <a:t>th</a:t>
            </a:r>
            <a:r>
              <a:rPr lang="en-US" sz="1000" i="1" dirty="0">
                <a:latin typeface="+mn-lt"/>
                <a:ea typeface="Times New Roman" pitchFamily="18" charset="0"/>
              </a:rPr>
              <a:t> grade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*Retention in elementary or middle grades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*Intervention history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*Poor final grades in behavior/disengagement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*Abuse/neglect</a:t>
            </a:r>
            <a:endParaRPr lang="en-US" sz="1000" dirty="0">
              <a:latin typeface="+mn-lt"/>
            </a:endParaRPr>
          </a:p>
          <a:p>
            <a:pPr eaLnBrk="0" hangingPunct="0">
              <a:defRPr/>
            </a:pPr>
            <a:r>
              <a:rPr lang="en-US" sz="1050" b="1" i="1" dirty="0">
                <a:latin typeface="+mn-lt"/>
                <a:ea typeface="Times New Roman" pitchFamily="18" charset="0"/>
              </a:rPr>
              <a:t>Progress-Monitoring Tools</a:t>
            </a:r>
            <a:r>
              <a:rPr lang="en-US" sz="1050" i="1" dirty="0">
                <a:latin typeface="+mn-lt"/>
                <a:ea typeface="Times New Roman" pitchFamily="18" charset="0"/>
              </a:rPr>
              <a:t>:  </a:t>
            </a:r>
            <a:endParaRPr lang="en-US" sz="1050" dirty="0">
              <a:latin typeface="+mn-lt"/>
            </a:endParaRPr>
          </a:p>
          <a:p>
            <a:pPr eaLnBrk="0" hangingPunct="0">
              <a:defRPr/>
            </a:pPr>
            <a:r>
              <a:rPr lang="en-US" sz="1000" i="1" dirty="0">
                <a:latin typeface="+mn-lt"/>
                <a:ea typeface="Times New Roman" pitchFamily="18" charset="0"/>
              </a:rPr>
              <a:t>Maze passages, written expression prompts, vocabulary matching, ORF, Test of Contextual Silent Word Reading Fluency (TOCSWRF); Test of Word Reading Efficiency (TOWRE); CORE Phonics Survey. CORE Phoneme Segmentation Test</a:t>
            </a:r>
            <a:endParaRPr lang="en-US" sz="1000" dirty="0">
              <a:latin typeface="+mn-lt"/>
            </a:endParaRPr>
          </a:p>
        </p:txBody>
      </p:sp>
      <p:sp>
        <p:nvSpPr>
          <p:cNvPr id="66571" name="AutoShape 9"/>
          <p:cNvSpPr>
            <a:spLocks noChangeArrowheads="1"/>
          </p:cNvSpPr>
          <p:nvPr/>
        </p:nvSpPr>
        <p:spPr bwMode="auto">
          <a:xfrm rot="3515806">
            <a:off x="5308600" y="2946401"/>
            <a:ext cx="4670425" cy="419100"/>
          </a:xfrm>
          <a:prstGeom prst="leftRightArrow">
            <a:avLst>
              <a:gd name="adj1" fmla="val 50000"/>
              <a:gd name="adj2" fmla="val 222879"/>
            </a:avLst>
          </a:prstGeom>
          <a:solidFill>
            <a:srgbClr val="1F497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10800000" anchor="ctr"/>
          <a:lstStyle/>
          <a:p>
            <a:pPr algn="ctr"/>
            <a:endParaRPr lang="en-US" sz="180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371</Words>
  <Application>Microsoft Office PowerPoint</Application>
  <PresentationFormat>On-screen Show (4:3)</PresentationFormat>
  <Paragraphs>47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caruccic</dc:creator>
  <cp:lastModifiedBy>caruccic</cp:lastModifiedBy>
  <cp:revision>2</cp:revision>
  <dcterms:created xsi:type="dcterms:W3CDTF">2011-12-12T16:25:57Z</dcterms:created>
  <dcterms:modified xsi:type="dcterms:W3CDTF">2011-12-12T16:39:56Z</dcterms:modified>
</cp:coreProperties>
</file>